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6"/>
  </p:notesMasterIdLst>
  <p:handoutMasterIdLst>
    <p:handoutMasterId r:id="rId7"/>
  </p:handoutMasterIdLst>
  <p:sldIdLst>
    <p:sldId id="539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BACF"/>
    <a:srgbClr val="F2F3F5"/>
    <a:srgbClr val="4C5B6E"/>
    <a:srgbClr val="496471"/>
    <a:srgbClr val="F2F5F8"/>
    <a:srgbClr val="F0F2F6"/>
    <a:srgbClr val="FAFBFC"/>
    <a:srgbClr val="F9FBFD"/>
    <a:srgbClr val="F4F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128" autoAdjust="0"/>
  </p:normalViewPr>
  <p:slideViewPr>
    <p:cSldViewPr snapToGrid="0">
      <p:cViewPr varScale="1">
        <p:scale>
          <a:sx n="136" d="100"/>
          <a:sy n="136" d="100"/>
        </p:scale>
        <p:origin x="256" y="184"/>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30616"/>
    </p:cViewPr>
  </p:sorterViewPr>
  <p:notesViewPr>
    <p:cSldViewPr snapToGrid="0">
      <p:cViewPr varScale="1">
        <p:scale>
          <a:sx n="117" d="100"/>
          <a:sy n="117" d="100"/>
        </p:scale>
        <p:origin x="50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11/9/21</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09.11.21</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6150" y="555625"/>
            <a:ext cx="4964113" cy="2792413"/>
          </a:xfrm>
        </p:spPr>
      </p:sp>
      <p:sp>
        <p:nvSpPr>
          <p:cNvPr id="3" name="Notes Placeholder 2"/>
          <p:cNvSpPr>
            <a:spLocks noGrp="1"/>
          </p:cNvSpPr>
          <p:nvPr>
            <p:ph type="body" idx="1"/>
          </p:nvPr>
        </p:nvSpPr>
        <p:spPr/>
        <p:txBody>
          <a:bodyPr>
            <a:normAutofit/>
          </a:bodyPr>
          <a:lstStyle/>
          <a:p>
            <a:pPr marL="285750" indent="-285750">
              <a:buFont typeface="Arial" charset="0"/>
              <a:buChar char="•"/>
            </a:pPr>
            <a:r>
              <a:rPr lang="en-US" altLang="zh-CN" dirty="0"/>
              <a:t>SASAC</a:t>
            </a:r>
            <a:r>
              <a:rPr lang="zh-CN" altLang="en-US" dirty="0"/>
              <a:t>：国资委 </a:t>
            </a:r>
            <a:r>
              <a:rPr lang="en-US" altLang="zh-CN" dirty="0"/>
              <a:t>Stated-owned Assets Supervision and Administration Commission of the State Council</a:t>
            </a:r>
            <a:endParaRPr lang="en-US" dirty="0"/>
          </a:p>
          <a:p>
            <a:pPr marL="285750" indent="-285750">
              <a:buFont typeface="Arial" charset="0"/>
              <a:buChar char="•"/>
            </a:pPr>
            <a:r>
              <a:rPr lang="en-US" dirty="0"/>
              <a:t>NTCAS: </a:t>
            </a:r>
            <a:r>
              <a:rPr lang="en-US" dirty="0" err="1"/>
              <a:t>全国汽车标准化委员会</a:t>
            </a:r>
            <a:r>
              <a:rPr lang="en-US" dirty="0"/>
              <a:t> National Technical Committee of Auto Standardization</a:t>
            </a:r>
            <a:r>
              <a:rPr lang="zh-CN" altLang="en-US" dirty="0"/>
              <a:t> </a:t>
            </a:r>
            <a:r>
              <a:rPr lang="en-US" altLang="zh-CN" dirty="0"/>
              <a:t>(</a:t>
            </a:r>
            <a:r>
              <a:rPr lang="zh-CN" altLang="en-US" dirty="0"/>
              <a:t>天津</a:t>
            </a:r>
            <a:r>
              <a:rPr lang="en-US" altLang="zh-CN" dirty="0"/>
              <a:t>)</a:t>
            </a:r>
            <a:r>
              <a:rPr lang="zh-CN" altLang="en-US" dirty="0"/>
              <a:t> </a:t>
            </a:r>
            <a:r>
              <a:rPr lang="en-US" altLang="zh-CN" dirty="0"/>
              <a:t>http://www.catarc.org.cn</a:t>
            </a:r>
          </a:p>
          <a:p>
            <a:pPr marL="285750" indent="-285750">
              <a:buFont typeface="Arial" charset="0"/>
              <a:buChar char="•"/>
            </a:pPr>
            <a:r>
              <a:rPr lang="zh-TW" altLang="en-US" dirty="0"/>
              <a:t>中国汽车技术研究中心（</a:t>
            </a:r>
            <a:r>
              <a:rPr lang="en-US" altLang="zh-TW" dirty="0"/>
              <a:t>China Automotive </a:t>
            </a:r>
            <a:r>
              <a:rPr lang="en-US" altLang="zh-TW" dirty="0" err="1"/>
              <a:t>Technology&amp;Research</a:t>
            </a:r>
            <a:r>
              <a:rPr lang="en-US" altLang="zh-TW" dirty="0"/>
              <a:t> Center</a:t>
            </a:r>
            <a:r>
              <a:rPr lang="zh-TW" altLang="en-US" dirty="0"/>
              <a:t>）</a:t>
            </a:r>
            <a:r>
              <a:rPr lang="zh-CN" altLang="en-US" dirty="0"/>
              <a:t>简称中汽中心（</a:t>
            </a:r>
            <a:r>
              <a:rPr lang="en-US" altLang="zh-CN" dirty="0"/>
              <a:t>CATARC</a:t>
            </a:r>
            <a:r>
              <a:rPr lang="zh-CN" altLang="en-US" dirty="0"/>
              <a:t>）</a:t>
            </a:r>
            <a:r>
              <a:rPr lang="en-US" altLang="zh-CN" dirty="0"/>
              <a:t>,</a:t>
            </a:r>
            <a:r>
              <a:rPr lang="zh-CN" altLang="en-US" dirty="0"/>
              <a:t> </a:t>
            </a:r>
            <a:r>
              <a:rPr lang="en-US" altLang="zh-CN" dirty="0"/>
              <a:t>http://www.catarc.ac.cn/ac2016/index.html</a:t>
            </a:r>
            <a:endParaRPr lang="en-US" altLang="zh-TW" dirty="0"/>
          </a:p>
          <a:p>
            <a:pPr marL="285750" indent="-285750">
              <a:buFont typeface="Arial" charset="0"/>
              <a:buChar char="•"/>
            </a:pPr>
            <a:r>
              <a:rPr lang="zh-TW" altLang="en-US" dirty="0"/>
              <a:t>中国汽车技术研究中心汽车标准化研究所</a:t>
            </a:r>
            <a:r>
              <a:rPr lang="en-US" altLang="zh-TW" dirty="0"/>
              <a:t> (Research Institute of Auto Standardization)  http://www.catarc.org.cn/NewsDetails.aspx?ID=1292 </a:t>
            </a:r>
          </a:p>
          <a:p>
            <a:pPr marL="285750" indent="-285750">
              <a:buFont typeface="Arial" charset="0"/>
              <a:buChar char="•"/>
            </a:pPr>
            <a:r>
              <a:rPr lang="en-US" altLang="zh-CN" dirty="0"/>
              <a:t>CQC</a:t>
            </a:r>
            <a:r>
              <a:rPr lang="zh-CN" altLang="en-US" dirty="0"/>
              <a:t>：</a:t>
            </a:r>
            <a:r>
              <a:rPr lang="en-US" altLang="zh-CN" dirty="0"/>
              <a:t>China Quality Certification Center </a:t>
            </a:r>
            <a:r>
              <a:rPr lang="zh-CN" altLang="en-US" dirty="0"/>
              <a:t>中国质量认证中心</a:t>
            </a:r>
            <a:r>
              <a:rPr lang="en-US" altLang="zh-CN" dirty="0"/>
              <a:t> http://www.cqc.com.cn/chinese/index.htm</a:t>
            </a:r>
          </a:p>
          <a:p>
            <a:pPr marL="285750" indent="-285750">
              <a:buFont typeface="Arial" charset="0"/>
              <a:buChar char="•"/>
            </a:pPr>
            <a:r>
              <a:rPr lang="en-US" altLang="zh-CN" dirty="0"/>
              <a:t>SAC:</a:t>
            </a:r>
            <a:r>
              <a:rPr lang="zh-CN" altLang="en-US" dirty="0"/>
              <a:t> </a:t>
            </a:r>
            <a:r>
              <a:rPr lang="en-US" altLang="zh-CN" dirty="0"/>
              <a:t>Standard</a:t>
            </a:r>
            <a:r>
              <a:rPr lang="zh-CN" altLang="en-US" dirty="0"/>
              <a:t> </a:t>
            </a:r>
            <a:r>
              <a:rPr lang="en-US" altLang="zh-CN" dirty="0"/>
              <a:t>Administration</a:t>
            </a:r>
            <a:r>
              <a:rPr lang="zh-CN" altLang="en-US" dirty="0"/>
              <a:t> </a:t>
            </a:r>
            <a:r>
              <a:rPr lang="en-US" altLang="zh-CN" dirty="0"/>
              <a:t>of</a:t>
            </a:r>
            <a:r>
              <a:rPr lang="zh-CN" altLang="en-US" dirty="0"/>
              <a:t> </a:t>
            </a:r>
            <a:r>
              <a:rPr lang="en-US" altLang="zh-CN" dirty="0"/>
              <a:t>China</a:t>
            </a:r>
            <a:r>
              <a:rPr lang="zh-CN" altLang="en-US" dirty="0"/>
              <a:t> 国标委</a:t>
            </a:r>
            <a:endParaRPr lang="en-US" altLang="zh-CN" dirty="0"/>
          </a:p>
          <a:p>
            <a:pPr marL="285750" indent="-285750">
              <a:buFont typeface="Arial" charset="0"/>
              <a:buChar char="•"/>
            </a:pPr>
            <a:r>
              <a:rPr lang="en-US" dirty="0" err="1"/>
              <a:t>全国汽车标准化技术委员会（National</a:t>
            </a:r>
            <a:r>
              <a:rPr lang="en-US" dirty="0"/>
              <a:t> Technical Committee of Auto Standardization），</a:t>
            </a:r>
            <a:r>
              <a:rPr lang="en-US" dirty="0" err="1"/>
              <a:t>简称汽车标委会（NTCAS</a:t>
            </a:r>
            <a:r>
              <a:rPr lang="en-US" dirty="0"/>
              <a:t>)</a:t>
            </a:r>
            <a:endParaRPr lang="en-US" altLang="zh-TW" dirty="0"/>
          </a:p>
          <a:p>
            <a:pPr marL="285750" indent="-285750">
              <a:buFont typeface="Arial" charset="0"/>
              <a:buChar char="•"/>
            </a:pPr>
            <a:endParaRPr lang="en-US" altLang="zh-CN" dirty="0"/>
          </a:p>
          <a:p>
            <a:pPr marL="285750" indent="-285750">
              <a:buFont typeface="Arial" charset="0"/>
              <a:buChar char="•"/>
            </a:pPr>
            <a:r>
              <a:rPr lang="en-US" altLang="zh-CN" dirty="0"/>
              <a:t>TMRI: Traffic Management Research Institute of MPS, </a:t>
            </a:r>
            <a:r>
              <a:rPr lang="zh-CN" altLang="en-US" dirty="0"/>
              <a:t>公安部交通管理科学研究所</a:t>
            </a:r>
            <a:r>
              <a:rPr lang="en-US" altLang="zh-CN" dirty="0"/>
              <a:t>(</a:t>
            </a:r>
            <a:r>
              <a:rPr lang="zh-CN" altLang="en-US" dirty="0"/>
              <a:t>公安部无锡研究所</a:t>
            </a:r>
            <a:r>
              <a:rPr lang="en-US" altLang="zh-CN" dirty="0"/>
              <a:t>)</a:t>
            </a:r>
            <a:r>
              <a:rPr lang="zh-CN" altLang="en-US" dirty="0"/>
              <a:t>，公安部行业标注为</a:t>
            </a:r>
            <a:r>
              <a:rPr lang="en-US" altLang="zh-CN" dirty="0"/>
              <a:t>GA/T</a:t>
            </a:r>
            <a:r>
              <a:rPr lang="zh-CN" altLang="en-US" dirty="0"/>
              <a:t>（</a:t>
            </a:r>
            <a:r>
              <a:rPr lang="en-US" altLang="zh-CN" dirty="0"/>
              <a:t>GA/Z</a:t>
            </a:r>
            <a:r>
              <a:rPr lang="zh-CN" altLang="en-US" dirty="0"/>
              <a:t>），其下有个标准化组织：公安部道路交通管理标准化技术委员会，不对外，正在申请国标体系下的技术委员会（“全国道路交通管理标准化技术委员会”），目前正在网上公示（公示期</a:t>
            </a:r>
            <a:r>
              <a:rPr lang="en-US" altLang="zh-CN" dirty="0"/>
              <a:t>3.2-3.31</a:t>
            </a:r>
            <a:r>
              <a:rPr lang="zh-CN" altLang="en-US" dirty="0"/>
              <a:t>）</a:t>
            </a:r>
          </a:p>
          <a:p>
            <a:endParaRPr lang="en-US" dirty="0"/>
          </a:p>
          <a:p>
            <a:endParaRPr lang="en-US" dirty="0"/>
          </a:p>
        </p:txBody>
      </p:sp>
      <p:sp>
        <p:nvSpPr>
          <p:cNvPr id="4" name="Slide Number Placeholder 3"/>
          <p:cNvSpPr>
            <a:spLocks noGrp="1"/>
          </p:cNvSpPr>
          <p:nvPr>
            <p:ph type="sldNum" sz="quarter" idx="10"/>
          </p:nvPr>
        </p:nvSpPr>
        <p:spPr/>
        <p:txBody>
          <a:bodyPr/>
          <a:lstStyle/>
          <a:p>
            <a:pPr>
              <a:lnSpc>
                <a:spcPct val="93000"/>
              </a:lnSpc>
            </a:pPr>
            <a:fld id="{785BB0B3-964C-4CDE-9D3D-0BF955B8C425}" type="slidenum">
              <a:rPr lang="en-US" smtClean="0"/>
              <a:pPr>
                <a:lnSpc>
                  <a:spcPct val="93000"/>
                </a:lnSpc>
              </a:pPr>
              <a:t>1</a:t>
            </a:fld>
            <a:endParaRPr lang="en-US" dirty="0"/>
          </a:p>
        </p:txBody>
      </p:sp>
    </p:spTree>
    <p:extLst>
      <p:ext uri="{BB962C8B-B14F-4D97-AF65-F5344CB8AC3E}">
        <p14:creationId xmlns:p14="http://schemas.microsoft.com/office/powerpoint/2010/main" val="299217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F159A567-2827-4283-996F-D7A0CA0EF091}"/>
              </a:ext>
            </a:extLst>
          </p:cNvPr>
          <p:cNvSpPr>
            <a:spLocks noGrp="1"/>
          </p:cNvSpPr>
          <p:nvPr>
            <p:ph type="ftr" sz="quarter" idx="10"/>
          </p:nvPr>
        </p:nvSpPr>
        <p:spPr>
          <a:xfrm>
            <a:off x="495299" y="6534114"/>
            <a:ext cx="10489691" cy="116955"/>
          </a:xfrm>
        </p:spPr>
        <p:txBody>
          <a:bodyPr/>
          <a:lstStyle>
            <a:lvl1pPr>
              <a:defRPr>
                <a:solidFill>
                  <a:schemeClr val="accent5">
                    <a:lumMod val="60000"/>
                    <a:lumOff val="40000"/>
                  </a:schemeClr>
                </a:solidFill>
              </a:defRPr>
            </a:lvl1pPr>
          </a:lstStyle>
          <a:p>
            <a:r>
              <a:rPr lang="en-US" dirty="0"/>
              <a:t>Source sample text</a:t>
            </a:r>
          </a:p>
        </p:txBody>
      </p:sp>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 Placeholder 30">
            <a:extLst>
              <a:ext uri="{FF2B5EF4-FFF2-40B4-BE49-F238E27FC236}">
                <a16:creationId xmlns:a16="http://schemas.microsoft.com/office/drawing/2014/main" id="{8B58EE88-5827-42F5-A91B-AB0674D5563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E3D9EEF0-223A-45A2-A406-0D6534094D7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20000"/>
                    <a:lumOff val="8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AD736622-7ACE-48B5-A276-83E307B7975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4">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 Placeholder 30">
            <a:extLst>
              <a:ext uri="{FF2B5EF4-FFF2-40B4-BE49-F238E27FC236}">
                <a16:creationId xmlns:a16="http://schemas.microsoft.com/office/drawing/2014/main" id="{49AD1B07-C4FD-4C9D-9312-A5EC81770ECC}"/>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98C5E184-0882-4D41-A23E-3824894FC265}"/>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DF7552C7-E7B6-419F-B7F1-AA2E21B30733}"/>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9691"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657345"/>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1BBFAAC6-E06B-C74C-A467-BC88626AAE54}"/>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09CCF517-B68B-5F48-A691-33CE4DBDE9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2" name="TextBox 21">
            <a:extLst>
              <a:ext uri="{FF2B5EF4-FFF2-40B4-BE49-F238E27FC236}">
                <a16:creationId xmlns:a16="http://schemas.microsoft.com/office/drawing/2014/main" id="{F2222AFD-0CBF-8243-B676-CA738970C263}"/>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3" name="TextBox 22">
            <a:extLst>
              <a:ext uri="{FF2B5EF4-FFF2-40B4-BE49-F238E27FC236}">
                <a16:creationId xmlns:a16="http://schemas.microsoft.com/office/drawing/2014/main" id="{C206C87A-8BF9-3648-94EC-1F790D730DB3}"/>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E6895FC1-2374-754F-91A0-8E84D6EDD07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1" name="TextBox 20">
            <a:extLst>
              <a:ext uri="{FF2B5EF4-FFF2-40B4-BE49-F238E27FC236}">
                <a16:creationId xmlns:a16="http://schemas.microsoft.com/office/drawing/2014/main" id="{91774D6F-B47A-8040-85E7-4783F532851B}"/>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6" name="TextBox 25">
            <a:extLst>
              <a:ext uri="{FF2B5EF4-FFF2-40B4-BE49-F238E27FC236}">
                <a16:creationId xmlns:a16="http://schemas.microsoft.com/office/drawing/2014/main" id="{1332D5EF-0B87-2441-A8D2-15FC67610C42}"/>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7" name="TextBox 26">
            <a:extLst>
              <a:ext uri="{FF2B5EF4-FFF2-40B4-BE49-F238E27FC236}">
                <a16:creationId xmlns:a16="http://schemas.microsoft.com/office/drawing/2014/main" id="{220136A9-10B0-484B-B43C-1C5D81399F7F}"/>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EC8C761A-7658-7849-96A2-FD27800E6D59}"/>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61E0F077-22C5-9C4D-AB1E-4CDF5BE7E8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Freeform 4">
            <a:extLst>
              <a:ext uri="{FF2B5EF4-FFF2-40B4-BE49-F238E27FC236}">
                <a16:creationId xmlns:a16="http://schemas.microsoft.com/office/drawing/2014/main" id="{FB7DF0DA-883B-448A-9ED6-6EB4532E3C23}"/>
              </a:ext>
            </a:extLst>
          </p:cNvPr>
          <p:cNvSpPr/>
          <p:nvPr/>
        </p:nvSpPr>
        <p:spPr>
          <a:xfrm>
            <a:off x="479793" y="4093640"/>
            <a:ext cx="11202619" cy="1181809"/>
          </a:xfrm>
          <a:custGeom>
            <a:avLst/>
            <a:gdLst>
              <a:gd name="connsiteX0" fmla="*/ 0 w 8856109"/>
              <a:gd name="connsiteY0" fmla="*/ 77837 h 778368"/>
              <a:gd name="connsiteX1" fmla="*/ 77837 w 8856109"/>
              <a:gd name="connsiteY1" fmla="*/ 0 h 778368"/>
              <a:gd name="connsiteX2" fmla="*/ 8778272 w 8856109"/>
              <a:gd name="connsiteY2" fmla="*/ 0 h 778368"/>
              <a:gd name="connsiteX3" fmla="*/ 8856109 w 8856109"/>
              <a:gd name="connsiteY3" fmla="*/ 77837 h 778368"/>
              <a:gd name="connsiteX4" fmla="*/ 8856109 w 8856109"/>
              <a:gd name="connsiteY4" fmla="*/ 700531 h 778368"/>
              <a:gd name="connsiteX5" fmla="*/ 8778272 w 8856109"/>
              <a:gd name="connsiteY5" fmla="*/ 778368 h 778368"/>
              <a:gd name="connsiteX6" fmla="*/ 77837 w 8856109"/>
              <a:gd name="connsiteY6" fmla="*/ 778368 h 778368"/>
              <a:gd name="connsiteX7" fmla="*/ 0 w 8856109"/>
              <a:gd name="connsiteY7" fmla="*/ 700531 h 778368"/>
              <a:gd name="connsiteX8" fmla="*/ 0 w 8856109"/>
              <a:gd name="connsiteY8" fmla="*/ 77837 h 778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6109" h="778368">
                <a:moveTo>
                  <a:pt x="0" y="77837"/>
                </a:moveTo>
                <a:cubicBezTo>
                  <a:pt x="0" y="34849"/>
                  <a:pt x="34849" y="0"/>
                  <a:pt x="77837" y="0"/>
                </a:cubicBezTo>
                <a:lnTo>
                  <a:pt x="8778272" y="0"/>
                </a:lnTo>
                <a:cubicBezTo>
                  <a:pt x="8821260" y="0"/>
                  <a:pt x="8856109" y="34849"/>
                  <a:pt x="8856109" y="77837"/>
                </a:cubicBezTo>
                <a:lnTo>
                  <a:pt x="8856109" y="700531"/>
                </a:lnTo>
                <a:cubicBezTo>
                  <a:pt x="8856109" y="743519"/>
                  <a:pt x="8821260" y="778368"/>
                  <a:pt x="8778272" y="778368"/>
                </a:cubicBezTo>
                <a:lnTo>
                  <a:pt x="77837" y="778368"/>
                </a:lnTo>
                <a:cubicBezTo>
                  <a:pt x="34849" y="778368"/>
                  <a:pt x="0" y="743519"/>
                  <a:pt x="0" y="700531"/>
                </a:cubicBezTo>
                <a:lnTo>
                  <a:pt x="0" y="77837"/>
                </a:lnTo>
                <a:close/>
              </a:path>
            </a:pathLst>
          </a:custGeom>
          <a:solidFill>
            <a:srgbClr val="70CFEE">
              <a:tint val="40000"/>
              <a:hueOff val="0"/>
              <a:satOff val="0"/>
              <a:lumOff val="0"/>
              <a:alphaOff val="0"/>
            </a:srgbClr>
          </a:solidFill>
          <a:ln>
            <a:noFill/>
          </a:ln>
          <a:effectLst>
            <a:outerShdw blurRad="50800" dist="25000" dir="5400000" rotWithShape="0">
              <a:srgbClr val="000000">
                <a:alpha val="40000"/>
              </a:srgbClr>
            </a:outerShdw>
          </a:effectLst>
        </p:spPr>
        <p:txBody>
          <a:bodyPr spcFirstLastPara="0" vert="horz" wrap="square" lIns="170688" tIns="170688" rIns="7703999" bIns="170688" numCol="1" spcCol="1270" anchor="ctr" anchorCtr="0">
            <a:noAutofit/>
          </a:bodyPr>
          <a:lstStyle/>
          <a:p>
            <a:pPr defTabSz="1066800">
              <a:lnSpc>
                <a:spcPct val="90000"/>
              </a:lnSpc>
              <a:spcBef>
                <a:spcPct val="0"/>
              </a:spcBef>
              <a:spcAft>
                <a:spcPct val="35000"/>
              </a:spcAft>
            </a:pPr>
            <a:r>
              <a:rPr lang="en-US" sz="2000" kern="0" dirty="0">
                <a:solidFill>
                  <a:prstClr val="black">
                    <a:hueOff val="0"/>
                    <a:satOff val="0"/>
                    <a:lumOff val="0"/>
                    <a:alphaOff val="0"/>
                  </a:prstClr>
                </a:solidFill>
                <a:latin typeface="Qualcomm Office Regular" panose="020B0503030202060203" pitchFamily="34" charset="0"/>
              </a:rPr>
              <a:t>Effect</a:t>
            </a:r>
          </a:p>
        </p:txBody>
      </p:sp>
      <p:sp>
        <p:nvSpPr>
          <p:cNvPr id="57" name="Freeform 5">
            <a:extLst>
              <a:ext uri="{FF2B5EF4-FFF2-40B4-BE49-F238E27FC236}">
                <a16:creationId xmlns:a16="http://schemas.microsoft.com/office/drawing/2014/main" id="{1F17336B-00EB-4901-B313-0DDC5CA540F2}"/>
              </a:ext>
            </a:extLst>
          </p:cNvPr>
          <p:cNvSpPr/>
          <p:nvPr/>
        </p:nvSpPr>
        <p:spPr>
          <a:xfrm>
            <a:off x="479793" y="3185543"/>
            <a:ext cx="11202619" cy="778368"/>
          </a:xfrm>
          <a:custGeom>
            <a:avLst/>
            <a:gdLst>
              <a:gd name="connsiteX0" fmla="*/ 0 w 8856109"/>
              <a:gd name="connsiteY0" fmla="*/ 77837 h 778368"/>
              <a:gd name="connsiteX1" fmla="*/ 77837 w 8856109"/>
              <a:gd name="connsiteY1" fmla="*/ 0 h 778368"/>
              <a:gd name="connsiteX2" fmla="*/ 8778272 w 8856109"/>
              <a:gd name="connsiteY2" fmla="*/ 0 h 778368"/>
              <a:gd name="connsiteX3" fmla="*/ 8856109 w 8856109"/>
              <a:gd name="connsiteY3" fmla="*/ 77837 h 778368"/>
              <a:gd name="connsiteX4" fmla="*/ 8856109 w 8856109"/>
              <a:gd name="connsiteY4" fmla="*/ 700531 h 778368"/>
              <a:gd name="connsiteX5" fmla="*/ 8778272 w 8856109"/>
              <a:gd name="connsiteY5" fmla="*/ 778368 h 778368"/>
              <a:gd name="connsiteX6" fmla="*/ 77837 w 8856109"/>
              <a:gd name="connsiteY6" fmla="*/ 778368 h 778368"/>
              <a:gd name="connsiteX7" fmla="*/ 0 w 8856109"/>
              <a:gd name="connsiteY7" fmla="*/ 700531 h 778368"/>
              <a:gd name="connsiteX8" fmla="*/ 0 w 8856109"/>
              <a:gd name="connsiteY8" fmla="*/ 77837 h 778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6109" h="778368">
                <a:moveTo>
                  <a:pt x="0" y="77837"/>
                </a:moveTo>
                <a:cubicBezTo>
                  <a:pt x="0" y="34849"/>
                  <a:pt x="34849" y="0"/>
                  <a:pt x="77837" y="0"/>
                </a:cubicBezTo>
                <a:lnTo>
                  <a:pt x="8778272" y="0"/>
                </a:lnTo>
                <a:cubicBezTo>
                  <a:pt x="8821260" y="0"/>
                  <a:pt x="8856109" y="34849"/>
                  <a:pt x="8856109" y="77837"/>
                </a:cubicBezTo>
                <a:lnTo>
                  <a:pt x="8856109" y="700531"/>
                </a:lnTo>
                <a:cubicBezTo>
                  <a:pt x="8856109" y="743519"/>
                  <a:pt x="8821260" y="778368"/>
                  <a:pt x="8778272" y="778368"/>
                </a:cubicBezTo>
                <a:lnTo>
                  <a:pt x="77837" y="778368"/>
                </a:lnTo>
                <a:cubicBezTo>
                  <a:pt x="34849" y="778368"/>
                  <a:pt x="0" y="743519"/>
                  <a:pt x="0" y="700531"/>
                </a:cubicBezTo>
                <a:lnTo>
                  <a:pt x="0" y="77837"/>
                </a:lnTo>
                <a:close/>
              </a:path>
            </a:pathLst>
          </a:custGeom>
          <a:solidFill>
            <a:srgbClr val="70CFEE">
              <a:tint val="40000"/>
              <a:hueOff val="0"/>
              <a:satOff val="0"/>
              <a:lumOff val="0"/>
              <a:alphaOff val="0"/>
            </a:srgbClr>
          </a:solidFill>
          <a:ln>
            <a:noFill/>
          </a:ln>
          <a:effectLst>
            <a:outerShdw blurRad="50800" dist="25000" dir="5400000" rotWithShape="0">
              <a:srgbClr val="000000">
                <a:alpha val="40000"/>
              </a:srgbClr>
            </a:outerShdw>
          </a:effectLst>
        </p:spPr>
        <p:txBody>
          <a:bodyPr spcFirstLastPara="0" vert="horz" wrap="square" lIns="170688" tIns="170688" rIns="7703999" bIns="170688" numCol="1" spcCol="1270" anchor="ctr" anchorCtr="0">
            <a:noAutofit/>
          </a:bodyPr>
          <a:lstStyle/>
          <a:p>
            <a:pPr defTabSz="1066800">
              <a:lnSpc>
                <a:spcPct val="90000"/>
              </a:lnSpc>
              <a:spcBef>
                <a:spcPct val="0"/>
              </a:spcBef>
              <a:spcAft>
                <a:spcPct val="35000"/>
              </a:spcAft>
            </a:pPr>
            <a:r>
              <a:rPr lang="en-US" sz="2000" kern="0" dirty="0">
                <a:solidFill>
                  <a:prstClr val="black">
                    <a:hueOff val="0"/>
                    <a:satOff val="0"/>
                    <a:lumOff val="0"/>
                    <a:alphaOff val="0"/>
                  </a:prstClr>
                </a:solidFill>
                <a:latin typeface="Qualcomm Office Regular" panose="020B0503030202060203" pitchFamily="34" charset="0"/>
              </a:rPr>
              <a:t>Standard Bodies</a:t>
            </a:r>
          </a:p>
        </p:txBody>
      </p:sp>
      <p:sp>
        <p:nvSpPr>
          <p:cNvPr id="58" name="Freeform 6">
            <a:extLst>
              <a:ext uri="{FF2B5EF4-FFF2-40B4-BE49-F238E27FC236}">
                <a16:creationId xmlns:a16="http://schemas.microsoft.com/office/drawing/2014/main" id="{DBC005B5-4116-45B1-A18D-16F608FAF5FC}"/>
              </a:ext>
            </a:extLst>
          </p:cNvPr>
          <p:cNvSpPr/>
          <p:nvPr/>
        </p:nvSpPr>
        <p:spPr>
          <a:xfrm>
            <a:off x="479793" y="2277446"/>
            <a:ext cx="11202619" cy="778368"/>
          </a:xfrm>
          <a:custGeom>
            <a:avLst/>
            <a:gdLst>
              <a:gd name="connsiteX0" fmla="*/ 0 w 8856109"/>
              <a:gd name="connsiteY0" fmla="*/ 77837 h 778368"/>
              <a:gd name="connsiteX1" fmla="*/ 77837 w 8856109"/>
              <a:gd name="connsiteY1" fmla="*/ 0 h 778368"/>
              <a:gd name="connsiteX2" fmla="*/ 8778272 w 8856109"/>
              <a:gd name="connsiteY2" fmla="*/ 0 h 778368"/>
              <a:gd name="connsiteX3" fmla="*/ 8856109 w 8856109"/>
              <a:gd name="connsiteY3" fmla="*/ 77837 h 778368"/>
              <a:gd name="connsiteX4" fmla="*/ 8856109 w 8856109"/>
              <a:gd name="connsiteY4" fmla="*/ 700531 h 778368"/>
              <a:gd name="connsiteX5" fmla="*/ 8778272 w 8856109"/>
              <a:gd name="connsiteY5" fmla="*/ 778368 h 778368"/>
              <a:gd name="connsiteX6" fmla="*/ 77837 w 8856109"/>
              <a:gd name="connsiteY6" fmla="*/ 778368 h 778368"/>
              <a:gd name="connsiteX7" fmla="*/ 0 w 8856109"/>
              <a:gd name="connsiteY7" fmla="*/ 700531 h 778368"/>
              <a:gd name="connsiteX8" fmla="*/ 0 w 8856109"/>
              <a:gd name="connsiteY8" fmla="*/ 77837 h 778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6109" h="778368">
                <a:moveTo>
                  <a:pt x="0" y="77837"/>
                </a:moveTo>
                <a:cubicBezTo>
                  <a:pt x="0" y="34849"/>
                  <a:pt x="34849" y="0"/>
                  <a:pt x="77837" y="0"/>
                </a:cubicBezTo>
                <a:lnTo>
                  <a:pt x="8778272" y="0"/>
                </a:lnTo>
                <a:cubicBezTo>
                  <a:pt x="8821260" y="0"/>
                  <a:pt x="8856109" y="34849"/>
                  <a:pt x="8856109" y="77837"/>
                </a:cubicBezTo>
                <a:lnTo>
                  <a:pt x="8856109" y="700531"/>
                </a:lnTo>
                <a:cubicBezTo>
                  <a:pt x="8856109" y="743519"/>
                  <a:pt x="8821260" y="778368"/>
                  <a:pt x="8778272" y="778368"/>
                </a:cubicBezTo>
                <a:lnTo>
                  <a:pt x="77837" y="778368"/>
                </a:lnTo>
                <a:cubicBezTo>
                  <a:pt x="34849" y="778368"/>
                  <a:pt x="0" y="743519"/>
                  <a:pt x="0" y="700531"/>
                </a:cubicBezTo>
                <a:lnTo>
                  <a:pt x="0" y="77837"/>
                </a:lnTo>
                <a:close/>
              </a:path>
            </a:pathLst>
          </a:custGeom>
          <a:solidFill>
            <a:srgbClr val="70CFEE">
              <a:tint val="40000"/>
              <a:hueOff val="0"/>
              <a:satOff val="0"/>
              <a:lumOff val="0"/>
              <a:alphaOff val="0"/>
            </a:srgbClr>
          </a:solidFill>
          <a:ln>
            <a:noFill/>
          </a:ln>
          <a:effectLst>
            <a:outerShdw blurRad="50800" dist="25000" dir="5400000" rotWithShape="0">
              <a:srgbClr val="000000">
                <a:alpha val="40000"/>
              </a:srgbClr>
            </a:outerShdw>
          </a:effectLst>
        </p:spPr>
        <p:txBody>
          <a:bodyPr spcFirstLastPara="0" vert="horz" wrap="square" lIns="170688" tIns="170688" rIns="7703999" bIns="170688" numCol="1" spcCol="1270" anchor="ctr" anchorCtr="0">
            <a:noAutofit/>
          </a:bodyPr>
          <a:lstStyle/>
          <a:p>
            <a:pPr defTabSz="1066800">
              <a:lnSpc>
                <a:spcPct val="90000"/>
              </a:lnSpc>
              <a:spcBef>
                <a:spcPct val="0"/>
              </a:spcBef>
              <a:spcAft>
                <a:spcPct val="35000"/>
              </a:spcAft>
            </a:pPr>
            <a:r>
              <a:rPr lang="en-US" sz="2000" kern="0" dirty="0">
                <a:solidFill>
                  <a:prstClr val="black">
                    <a:hueOff val="0"/>
                    <a:satOff val="0"/>
                    <a:lumOff val="0"/>
                    <a:alphaOff val="0"/>
                  </a:prstClr>
                </a:solidFill>
                <a:latin typeface="Qualcomm Office Regular" panose="020B0503030202060203" pitchFamily="34" charset="0"/>
              </a:rPr>
              <a:t>Organization</a:t>
            </a:r>
          </a:p>
        </p:txBody>
      </p:sp>
      <p:sp>
        <p:nvSpPr>
          <p:cNvPr id="59" name="Freeform 7">
            <a:extLst>
              <a:ext uri="{FF2B5EF4-FFF2-40B4-BE49-F238E27FC236}">
                <a16:creationId xmlns:a16="http://schemas.microsoft.com/office/drawing/2014/main" id="{375223C8-E94B-42ED-98A1-E3ACB845439F}"/>
              </a:ext>
            </a:extLst>
          </p:cNvPr>
          <p:cNvSpPr/>
          <p:nvPr/>
        </p:nvSpPr>
        <p:spPr>
          <a:xfrm>
            <a:off x="479793" y="1369348"/>
            <a:ext cx="11202619" cy="778368"/>
          </a:xfrm>
          <a:custGeom>
            <a:avLst/>
            <a:gdLst>
              <a:gd name="connsiteX0" fmla="*/ 0 w 8856109"/>
              <a:gd name="connsiteY0" fmla="*/ 77837 h 778368"/>
              <a:gd name="connsiteX1" fmla="*/ 77837 w 8856109"/>
              <a:gd name="connsiteY1" fmla="*/ 0 h 778368"/>
              <a:gd name="connsiteX2" fmla="*/ 8778272 w 8856109"/>
              <a:gd name="connsiteY2" fmla="*/ 0 h 778368"/>
              <a:gd name="connsiteX3" fmla="*/ 8856109 w 8856109"/>
              <a:gd name="connsiteY3" fmla="*/ 77837 h 778368"/>
              <a:gd name="connsiteX4" fmla="*/ 8856109 w 8856109"/>
              <a:gd name="connsiteY4" fmla="*/ 700531 h 778368"/>
              <a:gd name="connsiteX5" fmla="*/ 8778272 w 8856109"/>
              <a:gd name="connsiteY5" fmla="*/ 778368 h 778368"/>
              <a:gd name="connsiteX6" fmla="*/ 77837 w 8856109"/>
              <a:gd name="connsiteY6" fmla="*/ 778368 h 778368"/>
              <a:gd name="connsiteX7" fmla="*/ 0 w 8856109"/>
              <a:gd name="connsiteY7" fmla="*/ 700531 h 778368"/>
              <a:gd name="connsiteX8" fmla="*/ 0 w 8856109"/>
              <a:gd name="connsiteY8" fmla="*/ 77837 h 778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6109" h="778368">
                <a:moveTo>
                  <a:pt x="0" y="77837"/>
                </a:moveTo>
                <a:cubicBezTo>
                  <a:pt x="0" y="34849"/>
                  <a:pt x="34849" y="0"/>
                  <a:pt x="77837" y="0"/>
                </a:cubicBezTo>
                <a:lnTo>
                  <a:pt x="8778272" y="0"/>
                </a:lnTo>
                <a:cubicBezTo>
                  <a:pt x="8821260" y="0"/>
                  <a:pt x="8856109" y="34849"/>
                  <a:pt x="8856109" y="77837"/>
                </a:cubicBezTo>
                <a:lnTo>
                  <a:pt x="8856109" y="700531"/>
                </a:lnTo>
                <a:cubicBezTo>
                  <a:pt x="8856109" y="743519"/>
                  <a:pt x="8821260" y="778368"/>
                  <a:pt x="8778272" y="778368"/>
                </a:cubicBezTo>
                <a:lnTo>
                  <a:pt x="77837" y="778368"/>
                </a:lnTo>
                <a:cubicBezTo>
                  <a:pt x="34849" y="778368"/>
                  <a:pt x="0" y="743519"/>
                  <a:pt x="0" y="700531"/>
                </a:cubicBezTo>
                <a:lnTo>
                  <a:pt x="0" y="77837"/>
                </a:lnTo>
                <a:close/>
              </a:path>
            </a:pathLst>
          </a:custGeom>
          <a:solidFill>
            <a:srgbClr val="70CFEE">
              <a:tint val="40000"/>
              <a:hueOff val="0"/>
              <a:satOff val="0"/>
              <a:lumOff val="0"/>
              <a:alphaOff val="0"/>
            </a:srgbClr>
          </a:solidFill>
          <a:ln>
            <a:noFill/>
          </a:ln>
          <a:effectLst>
            <a:outerShdw blurRad="50800" dist="25000" dir="5400000" rotWithShape="0">
              <a:srgbClr val="000000">
                <a:alpha val="40000"/>
              </a:srgbClr>
            </a:outerShdw>
          </a:effectLst>
        </p:spPr>
        <p:txBody>
          <a:bodyPr spcFirstLastPara="0" vert="horz" wrap="square" lIns="170688" tIns="170688" rIns="7703999" bIns="170688" numCol="1" spcCol="1270" anchor="ctr" anchorCtr="0">
            <a:noAutofit/>
          </a:bodyPr>
          <a:lstStyle/>
          <a:p>
            <a:pPr defTabSz="1066800">
              <a:lnSpc>
                <a:spcPct val="90000"/>
              </a:lnSpc>
              <a:spcBef>
                <a:spcPct val="0"/>
              </a:spcBef>
              <a:spcAft>
                <a:spcPct val="35000"/>
              </a:spcAft>
            </a:pPr>
            <a:r>
              <a:rPr lang="en-US" sz="2000" kern="0" dirty="0">
                <a:solidFill>
                  <a:prstClr val="black">
                    <a:hueOff val="0"/>
                    <a:satOff val="0"/>
                    <a:lumOff val="0"/>
                    <a:alphaOff val="0"/>
                  </a:prstClr>
                </a:solidFill>
                <a:latin typeface="Qualcomm Office Regular" panose="020B0503030202060203" pitchFamily="34" charset="0"/>
              </a:rPr>
              <a:t>Government</a:t>
            </a:r>
          </a:p>
        </p:txBody>
      </p:sp>
      <p:sp>
        <p:nvSpPr>
          <p:cNvPr id="60" name="Freeform 8">
            <a:extLst>
              <a:ext uri="{FF2B5EF4-FFF2-40B4-BE49-F238E27FC236}">
                <a16:creationId xmlns:a16="http://schemas.microsoft.com/office/drawing/2014/main" id="{B7874F41-FB73-4EB7-9692-60376D5BCF2E}"/>
              </a:ext>
            </a:extLst>
          </p:cNvPr>
          <p:cNvSpPr/>
          <p:nvPr/>
        </p:nvSpPr>
        <p:spPr>
          <a:xfrm>
            <a:off x="3172061" y="1436752"/>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MoT</a:t>
            </a:r>
          </a:p>
        </p:txBody>
      </p:sp>
      <p:sp>
        <p:nvSpPr>
          <p:cNvPr id="61" name="Freeform 9">
            <a:extLst>
              <a:ext uri="{FF2B5EF4-FFF2-40B4-BE49-F238E27FC236}">
                <a16:creationId xmlns:a16="http://schemas.microsoft.com/office/drawing/2014/main" id="{7F7864B4-B6D6-484A-9A45-51B9B7CD47F2}"/>
              </a:ext>
            </a:extLst>
          </p:cNvPr>
          <p:cNvSpPr/>
          <p:nvPr/>
        </p:nvSpPr>
        <p:spPr>
          <a:xfrm>
            <a:off x="3612822" y="2085393"/>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2" name="Freeform 10">
            <a:extLst>
              <a:ext uri="{FF2B5EF4-FFF2-40B4-BE49-F238E27FC236}">
                <a16:creationId xmlns:a16="http://schemas.microsoft.com/office/drawing/2014/main" id="{F2D1A5A7-51E7-4421-A102-1D58DE36BC35}"/>
              </a:ext>
            </a:extLst>
          </p:cNvPr>
          <p:cNvSpPr/>
          <p:nvPr/>
        </p:nvSpPr>
        <p:spPr>
          <a:xfrm>
            <a:off x="3172061" y="2344850"/>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RIOH</a:t>
            </a:r>
          </a:p>
        </p:txBody>
      </p:sp>
      <p:sp>
        <p:nvSpPr>
          <p:cNvPr id="63" name="Freeform 11">
            <a:extLst>
              <a:ext uri="{FF2B5EF4-FFF2-40B4-BE49-F238E27FC236}">
                <a16:creationId xmlns:a16="http://schemas.microsoft.com/office/drawing/2014/main" id="{009D3108-0069-47E2-8078-32B6DBD68D24}"/>
              </a:ext>
            </a:extLst>
          </p:cNvPr>
          <p:cNvSpPr/>
          <p:nvPr/>
        </p:nvSpPr>
        <p:spPr>
          <a:xfrm>
            <a:off x="3612822" y="2993490"/>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4" name="Freeform 12">
            <a:extLst>
              <a:ext uri="{FF2B5EF4-FFF2-40B4-BE49-F238E27FC236}">
                <a16:creationId xmlns:a16="http://schemas.microsoft.com/office/drawing/2014/main" id="{77D2825A-F51B-41B8-BFBB-F64A8BEF5909}"/>
              </a:ext>
            </a:extLst>
          </p:cNvPr>
          <p:cNvSpPr/>
          <p:nvPr/>
        </p:nvSpPr>
        <p:spPr>
          <a:xfrm>
            <a:off x="3172061" y="3584024"/>
            <a:ext cx="929045" cy="290895"/>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w="12700">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400" kern="0" dirty="0">
                <a:solidFill>
                  <a:prstClr val="black"/>
                </a:solidFill>
                <a:latin typeface="Qualcomm Office Regular" panose="020B0503030202060203" pitchFamily="34" charset="0"/>
              </a:rPr>
              <a:t>C-ITS</a:t>
            </a:r>
          </a:p>
        </p:txBody>
      </p:sp>
      <p:sp>
        <p:nvSpPr>
          <p:cNvPr id="65" name="Freeform 13">
            <a:extLst>
              <a:ext uri="{FF2B5EF4-FFF2-40B4-BE49-F238E27FC236}">
                <a16:creationId xmlns:a16="http://schemas.microsoft.com/office/drawing/2014/main" id="{84BDD753-62B5-40A8-AE16-E7D9A7B3EE99}"/>
              </a:ext>
            </a:extLst>
          </p:cNvPr>
          <p:cNvSpPr/>
          <p:nvPr/>
        </p:nvSpPr>
        <p:spPr>
          <a:xfrm>
            <a:off x="3172061" y="41610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Regulate V2I</a:t>
            </a:r>
          </a:p>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Mandate on public trans.</a:t>
            </a:r>
          </a:p>
        </p:txBody>
      </p:sp>
      <p:sp>
        <p:nvSpPr>
          <p:cNvPr id="66" name="Freeform 14">
            <a:extLst>
              <a:ext uri="{FF2B5EF4-FFF2-40B4-BE49-F238E27FC236}">
                <a16:creationId xmlns:a16="http://schemas.microsoft.com/office/drawing/2014/main" id="{D936E320-6CD7-4AAE-B9E2-FB246E741C38}"/>
              </a:ext>
            </a:extLst>
          </p:cNvPr>
          <p:cNvSpPr/>
          <p:nvPr/>
        </p:nvSpPr>
        <p:spPr>
          <a:xfrm>
            <a:off x="5977344" y="1436752"/>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MIIT</a:t>
            </a:r>
          </a:p>
        </p:txBody>
      </p:sp>
      <p:sp>
        <p:nvSpPr>
          <p:cNvPr id="67" name="Freeform 16">
            <a:extLst>
              <a:ext uri="{FF2B5EF4-FFF2-40B4-BE49-F238E27FC236}">
                <a16:creationId xmlns:a16="http://schemas.microsoft.com/office/drawing/2014/main" id="{97773292-DFF8-4D11-9240-13447AE44E94}"/>
              </a:ext>
            </a:extLst>
          </p:cNvPr>
          <p:cNvSpPr/>
          <p:nvPr/>
        </p:nvSpPr>
        <p:spPr>
          <a:xfrm>
            <a:off x="4347016" y="2344850"/>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CAICT</a:t>
            </a:r>
          </a:p>
        </p:txBody>
      </p:sp>
      <p:sp>
        <p:nvSpPr>
          <p:cNvPr id="68" name="Freeform 17">
            <a:extLst>
              <a:ext uri="{FF2B5EF4-FFF2-40B4-BE49-F238E27FC236}">
                <a16:creationId xmlns:a16="http://schemas.microsoft.com/office/drawing/2014/main" id="{3571E4E0-C575-4059-A19E-C1F1F34818A6}"/>
              </a:ext>
            </a:extLst>
          </p:cNvPr>
          <p:cNvSpPr/>
          <p:nvPr/>
        </p:nvSpPr>
        <p:spPr>
          <a:xfrm>
            <a:off x="4787776" y="2993490"/>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9" name="Freeform 18">
            <a:extLst>
              <a:ext uri="{FF2B5EF4-FFF2-40B4-BE49-F238E27FC236}">
                <a16:creationId xmlns:a16="http://schemas.microsoft.com/office/drawing/2014/main" id="{292F7B00-5AB9-4E34-B4A2-BA78AD3DE5E3}"/>
              </a:ext>
            </a:extLst>
          </p:cNvPr>
          <p:cNvSpPr/>
          <p:nvPr/>
        </p:nvSpPr>
        <p:spPr>
          <a:xfrm>
            <a:off x="4347016" y="3252947"/>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w="12700">
            <a:solidFill>
              <a:srgbClr val="C00000"/>
            </a:solid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CCSA</a:t>
            </a:r>
          </a:p>
          <a:p>
            <a:pPr algn="ctr" defTabSz="488950">
              <a:lnSpc>
                <a:spcPct val="90000"/>
              </a:lnSpc>
              <a:spcBef>
                <a:spcPct val="0"/>
              </a:spcBef>
              <a:spcAft>
                <a:spcPct val="35000"/>
              </a:spcAft>
            </a:pPr>
            <a:r>
              <a:rPr lang="en-US" sz="1200" kern="0" dirty="0">
                <a:solidFill>
                  <a:prstClr val="black"/>
                </a:solidFill>
                <a:latin typeface="Qualcomm Office Regular" panose="020B0503030202060203" pitchFamily="34" charset="0"/>
              </a:rPr>
              <a:t>(SAC TC485)</a:t>
            </a:r>
            <a:endParaRPr lang="en-US" sz="1600" kern="0" dirty="0">
              <a:solidFill>
                <a:prstClr val="black"/>
              </a:solidFill>
              <a:latin typeface="Qualcomm Office Regular" panose="020B0503030202060203" pitchFamily="34" charset="0"/>
            </a:endParaRPr>
          </a:p>
        </p:txBody>
      </p:sp>
      <p:sp>
        <p:nvSpPr>
          <p:cNvPr id="70" name="Freeform 19">
            <a:extLst>
              <a:ext uri="{FF2B5EF4-FFF2-40B4-BE49-F238E27FC236}">
                <a16:creationId xmlns:a16="http://schemas.microsoft.com/office/drawing/2014/main" id="{920452C0-FDE2-430F-9EC2-156BF0E869EB}"/>
              </a:ext>
            </a:extLst>
          </p:cNvPr>
          <p:cNvSpPr/>
          <p:nvPr/>
        </p:nvSpPr>
        <p:spPr>
          <a:xfrm>
            <a:off x="4347016" y="41610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MAC/PHY and network standard for C-ITS adoption</a:t>
            </a:r>
          </a:p>
        </p:txBody>
      </p:sp>
      <p:sp>
        <p:nvSpPr>
          <p:cNvPr id="72" name="Freeform 22">
            <a:extLst>
              <a:ext uri="{FF2B5EF4-FFF2-40B4-BE49-F238E27FC236}">
                <a16:creationId xmlns:a16="http://schemas.microsoft.com/office/drawing/2014/main" id="{AF28ED4E-A4AF-4A2F-9DD4-F8088217EB5A}"/>
              </a:ext>
            </a:extLst>
          </p:cNvPr>
          <p:cNvSpPr/>
          <p:nvPr/>
        </p:nvSpPr>
        <p:spPr>
          <a:xfrm>
            <a:off x="5831387" y="2989890"/>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3" name="Freeform 23">
            <a:extLst>
              <a:ext uri="{FF2B5EF4-FFF2-40B4-BE49-F238E27FC236}">
                <a16:creationId xmlns:a16="http://schemas.microsoft.com/office/drawing/2014/main" id="{2EB932E8-147C-4ECE-B257-7A120996D629}"/>
              </a:ext>
            </a:extLst>
          </p:cNvPr>
          <p:cNvSpPr/>
          <p:nvPr/>
        </p:nvSpPr>
        <p:spPr>
          <a:xfrm>
            <a:off x="5402594" y="3597276"/>
            <a:ext cx="924787" cy="30071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TIAA</a:t>
            </a:r>
          </a:p>
        </p:txBody>
      </p:sp>
      <p:sp>
        <p:nvSpPr>
          <p:cNvPr id="74" name="Freeform 29">
            <a:extLst>
              <a:ext uri="{FF2B5EF4-FFF2-40B4-BE49-F238E27FC236}">
                <a16:creationId xmlns:a16="http://schemas.microsoft.com/office/drawing/2014/main" id="{28C9E427-91A1-4F08-A3C6-A7FB30D2074C}"/>
              </a:ext>
            </a:extLst>
          </p:cNvPr>
          <p:cNvSpPr/>
          <p:nvPr/>
        </p:nvSpPr>
        <p:spPr>
          <a:xfrm>
            <a:off x="5390625" y="41574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Self-regulation on V2V apps.</a:t>
            </a:r>
          </a:p>
        </p:txBody>
      </p:sp>
      <p:cxnSp>
        <p:nvCxnSpPr>
          <p:cNvPr id="75" name="Straight Connector 74">
            <a:extLst>
              <a:ext uri="{FF2B5EF4-FFF2-40B4-BE49-F238E27FC236}">
                <a16:creationId xmlns:a16="http://schemas.microsoft.com/office/drawing/2014/main" id="{3E48F82B-7669-4F59-8BA4-C995765C25F5}"/>
              </a:ext>
            </a:extLst>
          </p:cNvPr>
          <p:cNvCxnSpPr>
            <a:cxnSpLocks/>
          </p:cNvCxnSpPr>
          <p:nvPr/>
        </p:nvCxnSpPr>
        <p:spPr>
          <a:xfrm flipH="1">
            <a:off x="4096847" y="4691788"/>
            <a:ext cx="250169" cy="0"/>
          </a:xfrm>
          <a:prstGeom prst="line">
            <a:avLst/>
          </a:prstGeom>
          <a:ln>
            <a:solidFill>
              <a:schemeClr val="accent1">
                <a:lumMod val="50000"/>
              </a:schemeClr>
            </a:solidFill>
            <a:headEnd type="none"/>
            <a:tailEnd type="arrow"/>
          </a:ln>
        </p:spPr>
        <p:style>
          <a:lnRef idx="1">
            <a:schemeClr val="accent3"/>
          </a:lnRef>
          <a:fillRef idx="0">
            <a:schemeClr val="accent3"/>
          </a:fillRef>
          <a:effectRef idx="0">
            <a:schemeClr val="accent3"/>
          </a:effectRef>
          <a:fontRef idx="minor">
            <a:schemeClr val="tx1"/>
          </a:fontRef>
        </p:style>
      </p:cxnSp>
      <p:sp>
        <p:nvSpPr>
          <p:cNvPr id="77" name="Freeform 24">
            <a:extLst>
              <a:ext uri="{FF2B5EF4-FFF2-40B4-BE49-F238E27FC236}">
                <a16:creationId xmlns:a16="http://schemas.microsoft.com/office/drawing/2014/main" id="{825654CE-7376-4EF5-8BB8-6B27AC5D657A}"/>
              </a:ext>
            </a:extLst>
          </p:cNvPr>
          <p:cNvSpPr/>
          <p:nvPr/>
        </p:nvSpPr>
        <p:spPr>
          <a:xfrm>
            <a:off x="9807913" y="1433152"/>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solidFill>
            <a:srgbClr val="FFFFFF">
              <a:lumMod val="85000"/>
            </a:srgbClr>
          </a:soli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MPS</a:t>
            </a:r>
          </a:p>
        </p:txBody>
      </p:sp>
      <p:sp>
        <p:nvSpPr>
          <p:cNvPr id="78" name="Freeform 25">
            <a:extLst>
              <a:ext uri="{FF2B5EF4-FFF2-40B4-BE49-F238E27FC236}">
                <a16:creationId xmlns:a16="http://schemas.microsoft.com/office/drawing/2014/main" id="{7289937C-2D18-4F95-8A81-DDF70A1B6BBE}"/>
              </a:ext>
            </a:extLst>
          </p:cNvPr>
          <p:cNvSpPr/>
          <p:nvPr/>
        </p:nvSpPr>
        <p:spPr>
          <a:xfrm>
            <a:off x="10248674" y="2081793"/>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9" name="Freeform 26">
            <a:extLst>
              <a:ext uri="{FF2B5EF4-FFF2-40B4-BE49-F238E27FC236}">
                <a16:creationId xmlns:a16="http://schemas.microsoft.com/office/drawing/2014/main" id="{3947E528-D04E-4BC6-96C1-520E22D10A1A}"/>
              </a:ext>
            </a:extLst>
          </p:cNvPr>
          <p:cNvSpPr/>
          <p:nvPr/>
        </p:nvSpPr>
        <p:spPr>
          <a:xfrm>
            <a:off x="9807913" y="2341250"/>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solidFill>
            <a:srgbClr val="FFFFFF">
              <a:lumMod val="85000"/>
            </a:srgbClr>
          </a:soli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a:solidFill>
                  <a:prstClr val="black"/>
                </a:solidFill>
                <a:latin typeface="Qualcomm Office Regular" panose="020B0503030202060203" pitchFamily="34" charset="0"/>
              </a:rPr>
              <a:t>TMRI</a:t>
            </a:r>
            <a:endParaRPr lang="en-US" sz="1600" kern="0" dirty="0">
              <a:solidFill>
                <a:prstClr val="black"/>
              </a:solidFill>
              <a:latin typeface="Qualcomm Office Regular" panose="020B0503030202060203" pitchFamily="34" charset="0"/>
            </a:endParaRPr>
          </a:p>
        </p:txBody>
      </p:sp>
      <p:sp>
        <p:nvSpPr>
          <p:cNvPr id="80" name="Freeform 27">
            <a:extLst>
              <a:ext uri="{FF2B5EF4-FFF2-40B4-BE49-F238E27FC236}">
                <a16:creationId xmlns:a16="http://schemas.microsoft.com/office/drawing/2014/main" id="{EC2B5211-B91B-49F1-A609-D14D2E440CE4}"/>
              </a:ext>
            </a:extLst>
          </p:cNvPr>
          <p:cNvSpPr/>
          <p:nvPr/>
        </p:nvSpPr>
        <p:spPr>
          <a:xfrm>
            <a:off x="10248674" y="2989890"/>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1" name="Freeform 28">
            <a:extLst>
              <a:ext uri="{FF2B5EF4-FFF2-40B4-BE49-F238E27FC236}">
                <a16:creationId xmlns:a16="http://schemas.microsoft.com/office/drawing/2014/main" id="{98537BEF-4A3C-40E6-9AD3-832F783D4276}"/>
              </a:ext>
            </a:extLst>
          </p:cNvPr>
          <p:cNvSpPr/>
          <p:nvPr/>
        </p:nvSpPr>
        <p:spPr>
          <a:xfrm>
            <a:off x="9807913" y="3249347"/>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solidFill>
            <a:srgbClr val="FFFFFF">
              <a:lumMod val="85000"/>
            </a:srgbClr>
          </a:solidFill>
          <a:ln>
            <a:solidFill>
              <a:srgbClr val="C00000"/>
            </a:solid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SAC TC576</a:t>
            </a:r>
          </a:p>
        </p:txBody>
      </p:sp>
      <p:sp>
        <p:nvSpPr>
          <p:cNvPr id="82" name="Freeform 30">
            <a:extLst>
              <a:ext uri="{FF2B5EF4-FFF2-40B4-BE49-F238E27FC236}">
                <a16:creationId xmlns:a16="http://schemas.microsoft.com/office/drawing/2014/main" id="{8A388B14-65BF-441D-BF47-F1EFDE682E66}"/>
              </a:ext>
            </a:extLst>
          </p:cNvPr>
          <p:cNvSpPr/>
          <p:nvPr/>
        </p:nvSpPr>
        <p:spPr>
          <a:xfrm>
            <a:off x="9853633" y="41574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solidFill>
            <a:srgbClr val="FFFFFF">
              <a:lumMod val="85000"/>
            </a:srgbClr>
          </a:soli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Regulate in-city transp.</a:t>
            </a:r>
          </a:p>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Regulate in-use car</a:t>
            </a:r>
          </a:p>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Regulate V2P?</a:t>
            </a:r>
          </a:p>
        </p:txBody>
      </p:sp>
      <p:sp>
        <p:nvSpPr>
          <p:cNvPr id="89" name="Freeform 38">
            <a:extLst>
              <a:ext uri="{FF2B5EF4-FFF2-40B4-BE49-F238E27FC236}">
                <a16:creationId xmlns:a16="http://schemas.microsoft.com/office/drawing/2014/main" id="{AE43942C-CE33-43C4-97EA-2BEA43570415}"/>
              </a:ext>
            </a:extLst>
          </p:cNvPr>
          <p:cNvSpPr/>
          <p:nvPr/>
        </p:nvSpPr>
        <p:spPr>
          <a:xfrm>
            <a:off x="7496755" y="2341250"/>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CATARC</a:t>
            </a:r>
          </a:p>
        </p:txBody>
      </p:sp>
      <p:sp>
        <p:nvSpPr>
          <p:cNvPr id="90" name="Freeform 39">
            <a:extLst>
              <a:ext uri="{FF2B5EF4-FFF2-40B4-BE49-F238E27FC236}">
                <a16:creationId xmlns:a16="http://schemas.microsoft.com/office/drawing/2014/main" id="{06DF00B0-534C-427D-872F-10104BEC329C}"/>
              </a:ext>
            </a:extLst>
          </p:cNvPr>
          <p:cNvSpPr/>
          <p:nvPr/>
        </p:nvSpPr>
        <p:spPr>
          <a:xfrm>
            <a:off x="7937516" y="2989890"/>
            <a:ext cx="86913" cy="259456"/>
          </a:xfrm>
          <a:custGeom>
            <a:avLst/>
            <a:gdLst/>
            <a:ahLst/>
            <a:cxnLst/>
            <a:rect l="0" t="0" r="0" b="0"/>
            <a:pathLst>
              <a:path>
                <a:moveTo>
                  <a:pt x="45720" y="0"/>
                </a:moveTo>
                <a:lnTo>
                  <a:pt x="45720" y="259456"/>
                </a:lnTo>
              </a:path>
            </a:pathLst>
          </a:cu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1" name="Freeform 40">
            <a:extLst>
              <a:ext uri="{FF2B5EF4-FFF2-40B4-BE49-F238E27FC236}">
                <a16:creationId xmlns:a16="http://schemas.microsoft.com/office/drawing/2014/main" id="{0EEAFC48-1133-42A7-970E-A9304950A5F9}"/>
              </a:ext>
            </a:extLst>
          </p:cNvPr>
          <p:cNvSpPr/>
          <p:nvPr/>
        </p:nvSpPr>
        <p:spPr>
          <a:xfrm>
            <a:off x="7496755" y="3249347"/>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w="12700">
            <a:solidFill>
              <a:srgbClr val="C00000"/>
            </a:solid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altLang="zh-CN" sz="1600" kern="0" dirty="0">
                <a:solidFill>
                  <a:prstClr val="black"/>
                </a:solidFill>
                <a:latin typeface="Qualcomm Office Regular" panose="020B0503030202060203" pitchFamily="34" charset="0"/>
              </a:rPr>
              <a:t>NTCAS</a:t>
            </a:r>
          </a:p>
          <a:p>
            <a:pPr algn="ctr" defTabSz="488950">
              <a:lnSpc>
                <a:spcPct val="90000"/>
              </a:lnSpc>
              <a:spcBef>
                <a:spcPct val="0"/>
              </a:spcBef>
              <a:spcAft>
                <a:spcPct val="35000"/>
              </a:spcAft>
            </a:pPr>
            <a:r>
              <a:rPr lang="en-US" sz="1200" kern="0" dirty="0">
                <a:solidFill>
                  <a:prstClr val="black"/>
                </a:solidFill>
                <a:latin typeface="Qualcomm Office Regular" panose="020B0503030202060203" pitchFamily="34" charset="0"/>
              </a:rPr>
              <a:t>(SAC TC114)</a:t>
            </a:r>
            <a:endParaRPr lang="en-US" sz="1600" kern="0" dirty="0">
              <a:solidFill>
                <a:prstClr val="black"/>
              </a:solidFill>
              <a:latin typeface="Qualcomm Office Regular" panose="020B0503030202060203" pitchFamily="34" charset="0"/>
            </a:endParaRPr>
          </a:p>
        </p:txBody>
      </p:sp>
      <p:sp>
        <p:nvSpPr>
          <p:cNvPr id="92" name="Freeform 41">
            <a:extLst>
              <a:ext uri="{FF2B5EF4-FFF2-40B4-BE49-F238E27FC236}">
                <a16:creationId xmlns:a16="http://schemas.microsoft.com/office/drawing/2014/main" id="{DDE0107E-DFD1-4967-82C1-195CB3D2055B}"/>
              </a:ext>
            </a:extLst>
          </p:cNvPr>
          <p:cNvSpPr/>
          <p:nvPr/>
        </p:nvSpPr>
        <p:spPr>
          <a:xfrm>
            <a:off x="7496754" y="41574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Car Safety Standard</a:t>
            </a:r>
          </a:p>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Potential enforcement</a:t>
            </a:r>
          </a:p>
        </p:txBody>
      </p:sp>
      <p:cxnSp>
        <p:nvCxnSpPr>
          <p:cNvPr id="93" name="Elbow Connector 42">
            <a:extLst>
              <a:ext uri="{FF2B5EF4-FFF2-40B4-BE49-F238E27FC236}">
                <a16:creationId xmlns:a16="http://schemas.microsoft.com/office/drawing/2014/main" id="{7813F79A-F604-48C3-B3C9-BDE537A9B74D}"/>
              </a:ext>
            </a:extLst>
          </p:cNvPr>
          <p:cNvCxnSpPr>
            <a:cxnSpLocks/>
          </p:cNvCxnSpPr>
          <p:nvPr/>
        </p:nvCxnSpPr>
        <p:spPr>
          <a:xfrm>
            <a:off x="5966751" y="2222096"/>
            <a:ext cx="2011861" cy="116577"/>
          </a:xfrm>
          <a:prstGeom prst="bentConnector3">
            <a:avLst>
              <a:gd name="adj1" fmla="val 100110"/>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sp>
        <p:nvSpPr>
          <p:cNvPr id="94" name="Freeform 43">
            <a:extLst>
              <a:ext uri="{FF2B5EF4-FFF2-40B4-BE49-F238E27FC236}">
                <a16:creationId xmlns:a16="http://schemas.microsoft.com/office/drawing/2014/main" id="{AC441BB7-1044-4581-8398-279D308739DB}"/>
              </a:ext>
            </a:extLst>
          </p:cNvPr>
          <p:cNvSpPr/>
          <p:nvPr/>
        </p:nvSpPr>
        <p:spPr>
          <a:xfrm>
            <a:off x="5395672" y="3246364"/>
            <a:ext cx="924787" cy="303694"/>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w="12700">
            <a:solidFill>
              <a:srgbClr val="C00000"/>
            </a:solid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CESA</a:t>
            </a:r>
          </a:p>
        </p:txBody>
      </p:sp>
      <p:sp>
        <p:nvSpPr>
          <p:cNvPr id="95" name="TextBox 94">
            <a:extLst>
              <a:ext uri="{FF2B5EF4-FFF2-40B4-BE49-F238E27FC236}">
                <a16:creationId xmlns:a16="http://schemas.microsoft.com/office/drawing/2014/main" id="{1930B0BE-943D-49C9-9198-B1A8631929A1}"/>
              </a:ext>
            </a:extLst>
          </p:cNvPr>
          <p:cNvSpPr txBox="1"/>
          <p:nvPr/>
        </p:nvSpPr>
        <p:spPr>
          <a:xfrm flipH="1">
            <a:off x="479793" y="5442827"/>
            <a:ext cx="8413719" cy="246221"/>
          </a:xfrm>
          <a:prstGeom prst="rect">
            <a:avLst/>
          </a:prstGeom>
          <a:noFill/>
        </p:spPr>
        <p:txBody>
          <a:bodyPr wrap="square" lIns="0" tIns="0" rIns="0" bIns="0" rtlCol="0">
            <a:spAutoFit/>
          </a:bodyPr>
          <a:lstStyle/>
          <a:p>
            <a:r>
              <a:rPr lang="en-US" sz="1600" dirty="0"/>
              <a:t>+ Other organizations/alliances include </a:t>
            </a:r>
            <a:r>
              <a:rPr lang="en-US" altLang="zh-CN" sz="1600" dirty="0"/>
              <a:t>IMT 2020 PG C-V2X, </a:t>
            </a:r>
            <a:r>
              <a:rPr lang="en-US" sz="1600" dirty="0"/>
              <a:t>Future Forum etc.</a:t>
            </a:r>
          </a:p>
        </p:txBody>
      </p:sp>
      <p:sp>
        <p:nvSpPr>
          <p:cNvPr id="97" name="Freeform 34">
            <a:extLst>
              <a:ext uri="{FF2B5EF4-FFF2-40B4-BE49-F238E27FC236}">
                <a16:creationId xmlns:a16="http://schemas.microsoft.com/office/drawing/2014/main" id="{42C37817-49BC-476F-BE61-C25761129DBF}"/>
              </a:ext>
            </a:extLst>
          </p:cNvPr>
          <p:cNvSpPr/>
          <p:nvPr/>
        </p:nvSpPr>
        <p:spPr>
          <a:xfrm>
            <a:off x="8590378" y="1433152"/>
            <a:ext cx="924787" cy="633922"/>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CAST</a:t>
            </a:r>
          </a:p>
        </p:txBody>
      </p:sp>
      <p:sp>
        <p:nvSpPr>
          <p:cNvPr id="98" name="Freeform 28">
            <a:extLst>
              <a:ext uri="{FF2B5EF4-FFF2-40B4-BE49-F238E27FC236}">
                <a16:creationId xmlns:a16="http://schemas.microsoft.com/office/drawing/2014/main" id="{C3AAAC42-0EC0-4EFA-9BA7-5C0D1225B1F9}"/>
              </a:ext>
            </a:extLst>
          </p:cNvPr>
          <p:cNvSpPr/>
          <p:nvPr/>
        </p:nvSpPr>
        <p:spPr>
          <a:xfrm>
            <a:off x="8596836" y="2344285"/>
            <a:ext cx="924786"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SAE-China</a:t>
            </a:r>
          </a:p>
        </p:txBody>
      </p:sp>
      <p:sp>
        <p:nvSpPr>
          <p:cNvPr id="99" name="Freeform 28">
            <a:extLst>
              <a:ext uri="{FF2B5EF4-FFF2-40B4-BE49-F238E27FC236}">
                <a16:creationId xmlns:a16="http://schemas.microsoft.com/office/drawing/2014/main" id="{54FE11E0-A0BA-4DD6-800B-C6A9B2FB4CCC}"/>
              </a:ext>
            </a:extLst>
          </p:cNvPr>
          <p:cNvSpPr/>
          <p:nvPr/>
        </p:nvSpPr>
        <p:spPr>
          <a:xfrm>
            <a:off x="8585338" y="3254326"/>
            <a:ext cx="924786" cy="638682"/>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CAICV</a:t>
            </a:r>
          </a:p>
        </p:txBody>
      </p:sp>
      <p:sp>
        <p:nvSpPr>
          <p:cNvPr id="100" name="Freeform 31">
            <a:extLst>
              <a:ext uri="{FF2B5EF4-FFF2-40B4-BE49-F238E27FC236}">
                <a16:creationId xmlns:a16="http://schemas.microsoft.com/office/drawing/2014/main" id="{E5CBB2C0-8B41-416F-8882-3D2390D875A8}"/>
              </a:ext>
            </a:extLst>
          </p:cNvPr>
          <p:cNvSpPr/>
          <p:nvPr/>
        </p:nvSpPr>
        <p:spPr>
          <a:xfrm>
            <a:off x="8585745" y="41610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altLang="zh-CN" sz="1100" kern="0" dirty="0">
                <a:solidFill>
                  <a:prstClr val="black"/>
                </a:solidFill>
                <a:latin typeface="Qualcomm Office Regular" panose="020B0503030202060203" pitchFamily="34" charset="0"/>
              </a:rPr>
              <a:t>overall strategy /roadmap, industry promotion, cooperation</a:t>
            </a:r>
            <a:endParaRPr lang="en-US" sz="1100" kern="0" dirty="0">
              <a:solidFill>
                <a:prstClr val="black"/>
              </a:solidFill>
              <a:latin typeface="Qualcomm Office Regular" panose="020B0503030202060203" pitchFamily="34" charset="0"/>
            </a:endParaRPr>
          </a:p>
        </p:txBody>
      </p:sp>
      <p:cxnSp>
        <p:nvCxnSpPr>
          <p:cNvPr id="101" name="Straight Connector 100">
            <a:extLst>
              <a:ext uri="{FF2B5EF4-FFF2-40B4-BE49-F238E27FC236}">
                <a16:creationId xmlns:a16="http://schemas.microsoft.com/office/drawing/2014/main" id="{D4EFE945-6671-44CF-AE8B-4ADA0760B733}"/>
              </a:ext>
            </a:extLst>
          </p:cNvPr>
          <p:cNvCxnSpPr>
            <a:cxnSpLocks/>
          </p:cNvCxnSpPr>
          <p:nvPr/>
        </p:nvCxnSpPr>
        <p:spPr>
          <a:xfrm>
            <a:off x="6896629" y="2222096"/>
            <a:ext cx="0" cy="145042"/>
          </a:xfrm>
          <a:prstGeom prst="line">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cxnSp>
        <p:nvCxnSpPr>
          <p:cNvPr id="102" name="Connector: Elbow 101">
            <a:extLst>
              <a:ext uri="{FF2B5EF4-FFF2-40B4-BE49-F238E27FC236}">
                <a16:creationId xmlns:a16="http://schemas.microsoft.com/office/drawing/2014/main" id="{74F45AFD-2C03-4F83-8E57-5CB4BB56C539}"/>
              </a:ext>
            </a:extLst>
          </p:cNvPr>
          <p:cNvCxnSpPr>
            <a:cxnSpLocks/>
          </p:cNvCxnSpPr>
          <p:nvPr/>
        </p:nvCxnSpPr>
        <p:spPr>
          <a:xfrm rot="10800000" flipV="1">
            <a:off x="4831045" y="2222096"/>
            <a:ext cx="1135931" cy="116576"/>
          </a:xfrm>
          <a:prstGeom prst="bentConnector3">
            <a:avLst>
              <a:gd name="adj1" fmla="val 99039"/>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cxnSp>
        <p:nvCxnSpPr>
          <p:cNvPr id="103" name="Straight Connector 102">
            <a:extLst>
              <a:ext uri="{FF2B5EF4-FFF2-40B4-BE49-F238E27FC236}">
                <a16:creationId xmlns:a16="http://schemas.microsoft.com/office/drawing/2014/main" id="{5D144243-3515-4948-9E93-A73CD0637BFB}"/>
              </a:ext>
            </a:extLst>
          </p:cNvPr>
          <p:cNvCxnSpPr/>
          <p:nvPr/>
        </p:nvCxnSpPr>
        <p:spPr>
          <a:xfrm>
            <a:off x="9059229" y="2066479"/>
            <a:ext cx="0" cy="274543"/>
          </a:xfrm>
          <a:prstGeom prst="line">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cxnSp>
        <p:nvCxnSpPr>
          <p:cNvPr id="104" name="Connector: Elbow 103">
            <a:extLst>
              <a:ext uri="{FF2B5EF4-FFF2-40B4-BE49-F238E27FC236}">
                <a16:creationId xmlns:a16="http://schemas.microsoft.com/office/drawing/2014/main" id="{F9E1F7D2-ED5F-4CB0-999D-ACD2D082FC12}"/>
              </a:ext>
            </a:extLst>
          </p:cNvPr>
          <p:cNvCxnSpPr>
            <a:cxnSpLocks/>
          </p:cNvCxnSpPr>
          <p:nvPr/>
        </p:nvCxnSpPr>
        <p:spPr>
          <a:xfrm>
            <a:off x="7976320" y="2223205"/>
            <a:ext cx="927692" cy="132594"/>
          </a:xfrm>
          <a:prstGeom prst="bentConnector3">
            <a:avLst>
              <a:gd name="adj1" fmla="val 100012"/>
            </a:avLst>
          </a:prstGeom>
          <a:noFill/>
          <a:ln>
            <a:solidFill>
              <a:schemeClr val="accent1">
                <a:lumMod val="50000"/>
              </a:schemeClr>
            </a:solidFill>
            <a:prstDash val="dash"/>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cxnSp>
        <p:nvCxnSpPr>
          <p:cNvPr id="105" name="Straight Connector 104">
            <a:extLst>
              <a:ext uri="{FF2B5EF4-FFF2-40B4-BE49-F238E27FC236}">
                <a16:creationId xmlns:a16="http://schemas.microsoft.com/office/drawing/2014/main" id="{07F5A2C4-5EA4-4119-9A76-6CB28B38FEF0}"/>
              </a:ext>
            </a:extLst>
          </p:cNvPr>
          <p:cNvCxnSpPr/>
          <p:nvPr/>
        </p:nvCxnSpPr>
        <p:spPr>
          <a:xfrm>
            <a:off x="9077158" y="2989890"/>
            <a:ext cx="0" cy="275364"/>
          </a:xfrm>
          <a:prstGeom prst="line">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sp>
        <p:nvSpPr>
          <p:cNvPr id="76" name="Freeform 43">
            <a:extLst>
              <a:ext uri="{FF2B5EF4-FFF2-40B4-BE49-F238E27FC236}">
                <a16:creationId xmlns:a16="http://schemas.microsoft.com/office/drawing/2014/main" id="{6CE308E1-BE9D-5C4C-930A-81E36D4CBD66}"/>
              </a:ext>
            </a:extLst>
          </p:cNvPr>
          <p:cNvSpPr/>
          <p:nvPr/>
        </p:nvSpPr>
        <p:spPr>
          <a:xfrm>
            <a:off x="483655" y="6356236"/>
            <a:ext cx="681910" cy="22347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w="12700">
            <a:solidFill>
              <a:srgbClr val="C00000"/>
            </a:solid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200" kern="0" dirty="0" err="1">
                <a:solidFill>
                  <a:prstClr val="black"/>
                </a:solidFill>
                <a:latin typeface="Qualcomm Office Regular" panose="020B0503030202060203" pitchFamily="34" charset="0"/>
              </a:rPr>
              <a:t>TCxxx</a:t>
            </a:r>
            <a:endParaRPr lang="en-US" sz="1200" kern="0" dirty="0">
              <a:solidFill>
                <a:prstClr val="black"/>
              </a:solidFill>
              <a:latin typeface="Qualcomm Office Regular" panose="020B0503030202060203" pitchFamily="34" charset="0"/>
            </a:endParaRPr>
          </a:p>
        </p:txBody>
      </p:sp>
      <p:sp>
        <p:nvSpPr>
          <p:cNvPr id="96" name="Freeform 38">
            <a:extLst>
              <a:ext uri="{FF2B5EF4-FFF2-40B4-BE49-F238E27FC236}">
                <a16:creationId xmlns:a16="http://schemas.microsoft.com/office/drawing/2014/main" id="{1B98F1ED-03A8-9742-9AC0-6D4A614C4204}"/>
              </a:ext>
            </a:extLst>
          </p:cNvPr>
          <p:cNvSpPr/>
          <p:nvPr/>
        </p:nvSpPr>
        <p:spPr>
          <a:xfrm>
            <a:off x="6434236" y="2350614"/>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spcBef>
                <a:spcPct val="0"/>
              </a:spcBef>
            </a:pPr>
            <a:r>
              <a:rPr lang="en-US" sz="1600" kern="0" dirty="0">
                <a:solidFill>
                  <a:prstClr val="black"/>
                </a:solidFill>
                <a:latin typeface="Qualcomm Office Regular" panose="020B0503030202060203" pitchFamily="34" charset="0"/>
              </a:rPr>
              <a:t>BRR</a:t>
            </a:r>
          </a:p>
          <a:p>
            <a:pPr algn="ctr" defTabSz="488950">
              <a:spcBef>
                <a:spcPct val="0"/>
              </a:spcBef>
            </a:pPr>
            <a:r>
              <a:rPr lang="en-US" sz="1600" kern="0" dirty="0">
                <a:solidFill>
                  <a:prstClr val="black"/>
                </a:solidFill>
                <a:latin typeface="Qualcomm Office Regular" panose="020B0503030202060203" pitchFamily="34" charset="0"/>
              </a:rPr>
              <a:t>SRRC</a:t>
            </a:r>
          </a:p>
        </p:txBody>
      </p:sp>
      <p:sp>
        <p:nvSpPr>
          <p:cNvPr id="108" name="Freeform 41">
            <a:extLst>
              <a:ext uri="{FF2B5EF4-FFF2-40B4-BE49-F238E27FC236}">
                <a16:creationId xmlns:a16="http://schemas.microsoft.com/office/drawing/2014/main" id="{3ABC32EC-AC3C-FF4D-8E02-322D0124AD53}"/>
              </a:ext>
            </a:extLst>
          </p:cNvPr>
          <p:cNvSpPr/>
          <p:nvPr/>
        </p:nvSpPr>
        <p:spPr>
          <a:xfrm>
            <a:off x="6434236" y="4157444"/>
            <a:ext cx="924787" cy="99752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100" kern="0" dirty="0">
                <a:solidFill>
                  <a:prstClr val="black"/>
                </a:solidFill>
                <a:latin typeface="Qualcomm Office Regular" panose="020B0503030202060203" pitchFamily="34" charset="0"/>
              </a:rPr>
              <a:t>Spectrum Planning and Allocation</a:t>
            </a:r>
          </a:p>
        </p:txBody>
      </p:sp>
      <p:cxnSp>
        <p:nvCxnSpPr>
          <p:cNvPr id="109" name="Straight Connector 108">
            <a:extLst>
              <a:ext uri="{FF2B5EF4-FFF2-40B4-BE49-F238E27FC236}">
                <a16:creationId xmlns:a16="http://schemas.microsoft.com/office/drawing/2014/main" id="{6ADD7B04-7641-CC40-911F-98808AB46994}"/>
              </a:ext>
            </a:extLst>
          </p:cNvPr>
          <p:cNvCxnSpPr>
            <a:cxnSpLocks/>
          </p:cNvCxnSpPr>
          <p:nvPr/>
        </p:nvCxnSpPr>
        <p:spPr>
          <a:xfrm>
            <a:off x="6446853" y="2077054"/>
            <a:ext cx="0" cy="145042"/>
          </a:xfrm>
          <a:prstGeom prst="line">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cxnSp>
        <p:nvCxnSpPr>
          <p:cNvPr id="110" name="Straight Connector 109">
            <a:extLst>
              <a:ext uri="{FF2B5EF4-FFF2-40B4-BE49-F238E27FC236}">
                <a16:creationId xmlns:a16="http://schemas.microsoft.com/office/drawing/2014/main" id="{9A0C2F4B-296B-3346-9424-D7F0B8AA5BDC}"/>
              </a:ext>
            </a:extLst>
          </p:cNvPr>
          <p:cNvCxnSpPr>
            <a:cxnSpLocks/>
          </p:cNvCxnSpPr>
          <p:nvPr/>
        </p:nvCxnSpPr>
        <p:spPr>
          <a:xfrm>
            <a:off x="5874843" y="2222096"/>
            <a:ext cx="0" cy="145042"/>
          </a:xfrm>
          <a:prstGeom prst="line">
            <a:avLst/>
          </a:prstGeom>
          <a:noFill/>
          <a:ln>
            <a:solidFill>
              <a:schemeClr val="accent1">
                <a:lumMod val="50000"/>
              </a:schemeClr>
            </a:solidFill>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cxnSp>
      <p:sp>
        <p:nvSpPr>
          <p:cNvPr id="71" name="Freeform 21">
            <a:extLst>
              <a:ext uri="{FF2B5EF4-FFF2-40B4-BE49-F238E27FC236}">
                <a16:creationId xmlns:a16="http://schemas.microsoft.com/office/drawing/2014/main" id="{6A8124A1-F4EB-425F-A9C5-714D969616EA}"/>
              </a:ext>
            </a:extLst>
          </p:cNvPr>
          <p:cNvSpPr/>
          <p:nvPr/>
        </p:nvSpPr>
        <p:spPr>
          <a:xfrm>
            <a:off x="5390626" y="2341250"/>
            <a:ext cx="924787" cy="648640"/>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sz="1600" kern="0" dirty="0">
                <a:solidFill>
                  <a:prstClr val="black"/>
                </a:solidFill>
                <a:latin typeface="Qualcomm Office Regular" panose="020B0503030202060203" pitchFamily="34" charset="0"/>
              </a:rPr>
              <a:t>CESI</a:t>
            </a:r>
          </a:p>
        </p:txBody>
      </p:sp>
      <p:sp>
        <p:nvSpPr>
          <p:cNvPr id="107" name="TextBox 106">
            <a:extLst>
              <a:ext uri="{FF2B5EF4-FFF2-40B4-BE49-F238E27FC236}">
                <a16:creationId xmlns:a16="http://schemas.microsoft.com/office/drawing/2014/main" id="{A52352E4-0180-2F41-9565-9D263B7332C9}"/>
              </a:ext>
            </a:extLst>
          </p:cNvPr>
          <p:cNvSpPr txBox="1"/>
          <p:nvPr/>
        </p:nvSpPr>
        <p:spPr>
          <a:xfrm>
            <a:off x="1134328" y="6315611"/>
            <a:ext cx="3326873" cy="360099"/>
          </a:xfrm>
          <a:prstGeom prst="rect">
            <a:avLst/>
          </a:prstGeom>
          <a:noFill/>
          <a:ln>
            <a:noFill/>
          </a:ln>
        </p:spPr>
        <p:txBody>
          <a:bodyPr wrap="none" lIns="137160" tIns="91440" rIns="0" bIns="91440" rtlCol="0">
            <a:spAutoFit/>
          </a:bodyPr>
          <a:lstStyle/>
          <a:p>
            <a:pPr algn="l">
              <a:lnSpc>
                <a:spcPct val="95000"/>
              </a:lnSpc>
              <a:spcBef>
                <a:spcPts val="1200"/>
              </a:spcBef>
            </a:pPr>
            <a:r>
              <a:rPr lang="en-US" sz="1200" dirty="0">
                <a:solidFill>
                  <a:schemeClr val="tx1"/>
                </a:solidFill>
              </a:rPr>
              <a:t>Under </a:t>
            </a:r>
            <a:r>
              <a:rPr lang="en-US" sz="1200" dirty="0"/>
              <a:t>SAC administration for national standard</a:t>
            </a:r>
            <a:endParaRPr lang="en-US" sz="1200" dirty="0">
              <a:solidFill>
                <a:schemeClr val="tx1"/>
              </a:solidFill>
            </a:endParaRPr>
          </a:p>
        </p:txBody>
      </p:sp>
      <p:sp>
        <p:nvSpPr>
          <p:cNvPr id="112" name="Freeform 12">
            <a:extLst>
              <a:ext uri="{FF2B5EF4-FFF2-40B4-BE49-F238E27FC236}">
                <a16:creationId xmlns:a16="http://schemas.microsoft.com/office/drawing/2014/main" id="{774A8EFA-F6C9-4B0E-989E-CAFF113B2D14}"/>
              </a:ext>
            </a:extLst>
          </p:cNvPr>
          <p:cNvSpPr/>
          <p:nvPr/>
        </p:nvSpPr>
        <p:spPr>
          <a:xfrm>
            <a:off x="3176319" y="3241818"/>
            <a:ext cx="924787" cy="282416"/>
          </a:xfrm>
          <a:custGeom>
            <a:avLst/>
            <a:gdLst>
              <a:gd name="connsiteX0" fmla="*/ 0 w 972961"/>
              <a:gd name="connsiteY0" fmla="*/ 64864 h 648640"/>
              <a:gd name="connsiteX1" fmla="*/ 64864 w 972961"/>
              <a:gd name="connsiteY1" fmla="*/ 0 h 648640"/>
              <a:gd name="connsiteX2" fmla="*/ 908097 w 972961"/>
              <a:gd name="connsiteY2" fmla="*/ 0 h 648640"/>
              <a:gd name="connsiteX3" fmla="*/ 972961 w 972961"/>
              <a:gd name="connsiteY3" fmla="*/ 64864 h 648640"/>
              <a:gd name="connsiteX4" fmla="*/ 972961 w 972961"/>
              <a:gd name="connsiteY4" fmla="*/ 583776 h 648640"/>
              <a:gd name="connsiteX5" fmla="*/ 908097 w 972961"/>
              <a:gd name="connsiteY5" fmla="*/ 648640 h 648640"/>
              <a:gd name="connsiteX6" fmla="*/ 64864 w 972961"/>
              <a:gd name="connsiteY6" fmla="*/ 648640 h 648640"/>
              <a:gd name="connsiteX7" fmla="*/ 0 w 972961"/>
              <a:gd name="connsiteY7" fmla="*/ 583776 h 648640"/>
              <a:gd name="connsiteX8" fmla="*/ 0 w 972961"/>
              <a:gd name="connsiteY8" fmla="*/ 64864 h 648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2961" h="648640">
                <a:moveTo>
                  <a:pt x="0" y="64864"/>
                </a:moveTo>
                <a:cubicBezTo>
                  <a:pt x="0" y="29041"/>
                  <a:pt x="29041" y="0"/>
                  <a:pt x="64864" y="0"/>
                </a:cubicBezTo>
                <a:lnTo>
                  <a:pt x="908097" y="0"/>
                </a:lnTo>
                <a:cubicBezTo>
                  <a:pt x="943920" y="0"/>
                  <a:pt x="972961" y="29041"/>
                  <a:pt x="972961" y="64864"/>
                </a:cubicBezTo>
                <a:lnTo>
                  <a:pt x="972961" y="583776"/>
                </a:lnTo>
                <a:cubicBezTo>
                  <a:pt x="972961" y="619599"/>
                  <a:pt x="943920" y="648640"/>
                  <a:pt x="908097" y="648640"/>
                </a:cubicBezTo>
                <a:lnTo>
                  <a:pt x="64864" y="648640"/>
                </a:lnTo>
                <a:cubicBezTo>
                  <a:pt x="29041" y="648640"/>
                  <a:pt x="0" y="619599"/>
                  <a:pt x="0" y="583776"/>
                </a:cubicBezTo>
                <a:lnTo>
                  <a:pt x="0" y="64864"/>
                </a:lnTo>
                <a:close/>
              </a:path>
            </a:pathLst>
          </a:custGeom>
          <a:gradFill rotWithShape="1">
            <a:gsLst>
              <a:gs pos="0">
                <a:srgbClr val="70CFEE">
                  <a:hueOff val="0"/>
                  <a:satOff val="0"/>
                  <a:lumOff val="0"/>
                  <a:alphaOff val="0"/>
                  <a:tint val="35000"/>
                  <a:satMod val="260000"/>
                </a:srgbClr>
              </a:gs>
              <a:gs pos="30000">
                <a:srgbClr val="70CFEE">
                  <a:hueOff val="0"/>
                  <a:satOff val="0"/>
                  <a:lumOff val="0"/>
                  <a:alphaOff val="0"/>
                  <a:tint val="38000"/>
                  <a:satMod val="260000"/>
                </a:srgbClr>
              </a:gs>
              <a:gs pos="75000">
                <a:srgbClr val="70CFEE">
                  <a:hueOff val="0"/>
                  <a:satOff val="0"/>
                  <a:lumOff val="0"/>
                  <a:alphaOff val="0"/>
                  <a:tint val="55000"/>
                  <a:satMod val="255000"/>
                </a:srgbClr>
              </a:gs>
              <a:gs pos="100000">
                <a:srgbClr val="70CFEE">
                  <a:hueOff val="0"/>
                  <a:satOff val="0"/>
                  <a:lumOff val="0"/>
                  <a:alphaOff val="0"/>
                  <a:tint val="70000"/>
                  <a:satMod val="255000"/>
                </a:srgbClr>
              </a:gs>
            </a:gsLst>
            <a:path path="circle">
              <a:fillToRect l="5000" t="100000" r="120000" b="10000"/>
            </a:path>
          </a:gradFill>
          <a:ln w="12700">
            <a:solidFill>
              <a:srgbClr val="C00000"/>
            </a:solidFill>
          </a:ln>
          <a:effectLst>
            <a:outerShdw blurRad="50800" dist="25000" dir="5400000" rotWithShape="0">
              <a:srgbClr val="000000">
                <a:alpha val="40000"/>
              </a:srgbClr>
            </a:outerShdw>
          </a:effectLst>
          <a:scene3d>
            <a:camera prst="orthographicFront"/>
            <a:lightRig rig="flat" dir="t"/>
          </a:scene3d>
          <a:sp3d prstMaterial="dkEdge">
            <a:bevelT w="8200" h="38100"/>
          </a:sp3d>
        </p:spPr>
        <p:txBody>
          <a:bodyPr spcFirstLastPara="0" vert="horz" wrap="square" lIns="60908" tIns="60908" rIns="60908" bIns="60908" numCol="1" spcCol="1270" anchor="ctr" anchorCtr="0">
            <a:noAutofit/>
          </a:bodyPr>
          <a:lstStyle/>
          <a:p>
            <a:pPr algn="ctr" defTabSz="488950">
              <a:lnSpc>
                <a:spcPct val="90000"/>
              </a:lnSpc>
              <a:spcBef>
                <a:spcPct val="0"/>
              </a:spcBef>
              <a:spcAft>
                <a:spcPct val="35000"/>
              </a:spcAft>
            </a:pPr>
            <a:r>
              <a:rPr lang="en-US" altLang="zh-CN" sz="1400" kern="0" dirty="0">
                <a:solidFill>
                  <a:prstClr val="black"/>
                </a:solidFill>
                <a:latin typeface="Qualcomm Office Regular" panose="020B0503030202060203" pitchFamily="34" charset="0"/>
              </a:rPr>
              <a:t>SAC TC268</a:t>
            </a:r>
            <a:endParaRPr lang="en-US" sz="1400" kern="0" dirty="0">
              <a:solidFill>
                <a:prstClr val="black"/>
              </a:solidFill>
              <a:latin typeface="Qualcomm Office Regular" panose="020B0503030202060203" pitchFamily="34" charset="0"/>
            </a:endParaRPr>
          </a:p>
        </p:txBody>
      </p:sp>
      <p:sp>
        <p:nvSpPr>
          <p:cNvPr id="111" name="Title 1">
            <a:extLst>
              <a:ext uri="{FF2B5EF4-FFF2-40B4-BE49-F238E27FC236}">
                <a16:creationId xmlns:a16="http://schemas.microsoft.com/office/drawing/2014/main" id="{701491C8-F7CA-4BB1-A0E4-C29918833D0C}"/>
              </a:ext>
            </a:extLst>
          </p:cNvPr>
          <p:cNvSpPr txBox="1">
            <a:spLocks/>
          </p:cNvSpPr>
          <p:nvPr/>
        </p:nvSpPr>
        <p:spPr>
          <a:xfrm>
            <a:off x="274277" y="429929"/>
            <a:ext cx="11210239" cy="43947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C-V2X Related Regulation and Standard Development</a:t>
            </a:r>
          </a:p>
        </p:txBody>
      </p:sp>
    </p:spTree>
    <p:extLst>
      <p:ext uri="{BB962C8B-B14F-4D97-AF65-F5344CB8AC3E}">
        <p14:creationId xmlns:p14="http://schemas.microsoft.com/office/powerpoint/2010/main" val="166139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13" id="{774B433F-6B24-A448-9BD6-BAD1536D0C20}" vid="{A44F2C55-5449-6A43-9FD4-1675E963420B}"/>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5GAA WG6-ChinaTF</Meeting_x0020_Nam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Work_Item xmlns="061b9647-4e8e-4322-8827-bc9d1fc10aaf">Task2</Work_Item>
    <Meeting_x0020_Date xmlns="061b9647-4e8e-4322-8827-bc9d1fc10aaf">2021-11-09T08:00:00+00:00</Meeting_x0020_Date>
    <Organization_x0020_Name xmlns="061b9647-4e8e-4322-8827-bc9d1fc10aaf">5GAA</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 xsi:nil="true"/>
    <Approved_Contribution xmlns="061b9647-4e8e-4322-8827-bc9d1fc10aaf">Agree</Approved_Contribution>
    <Name_x0020_of_x0020_work_x0020_item_x002f_document_x002f_specification_x0020_to_x0020_which_x0020_the_x0020_contribution_x0020_is_x0020_associated xmlns="061b9647-4e8e-4322-8827-bc9d1fc10aaf" xsi:nil="true"/>
    <Name_x0020_of_x0020_Workgroup xmlns="061b9647-4e8e-4322-8827-bc9d1fc10aaf">5GAA WG6-ChinaTF</Name_x0020_of_x0020_Workgroup>
  </documentManagement>
</p:properties>
</file>

<file path=customXml/itemProps1.xml><?xml version="1.0" encoding="utf-8"?>
<ds:datastoreItem xmlns:ds="http://schemas.openxmlformats.org/officeDocument/2006/customXml" ds:itemID="{E5017E4D-4010-4398-B0E3-D0BB170B6275}"/>
</file>

<file path=customXml/itemProps2.xml><?xml version="1.0" encoding="utf-8"?>
<ds:datastoreItem xmlns:ds="http://schemas.openxmlformats.org/officeDocument/2006/customXml" ds:itemID="{3672EA31-3F7C-449E-A93C-02301E82B2AE}">
  <ds:schemaRefs>
    <ds:schemaRef ds:uri="http://schemas.microsoft.com/sharepoint/v3/contenttype/forms"/>
  </ds:schemaRefs>
</ds:datastoreItem>
</file>

<file path=customXml/itemProps3.xml><?xml version="1.0" encoding="utf-8"?>
<ds:datastoreItem xmlns:ds="http://schemas.openxmlformats.org/officeDocument/2006/customXml" ds:itemID="{99508889-A9E3-4CFD-9083-170E876B0DD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Qualcomm Executive External</Template>
  <TotalTime>17</TotalTime>
  <Words>344</Words>
  <Application>Microsoft Macintosh PowerPoint</Application>
  <PresentationFormat>Widescreen</PresentationFormat>
  <Paragraphs>51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Qualcomm Office Regular</vt:lpstr>
      <vt:lpstr>Arial</vt:lpstr>
      <vt:lpstr>Century Gothic</vt:lpstr>
      <vt:lpstr>Microsoft Sans Serif</vt:lpstr>
      <vt:lpstr>Qualcomm Executive External</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Yan Li</dc:creator>
  <cp:keywords/>
  <dc:description/>
  <cp:lastModifiedBy>Yan Li</cp:lastModifiedBy>
  <cp:revision>1</cp:revision>
  <dcterms:created xsi:type="dcterms:W3CDTF">2021-11-09T02:13:19Z</dcterms:created>
  <dcterms:modified xsi:type="dcterms:W3CDTF">2021-11-09T02:30:24Z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0x01010095B2E4407BF2CA45B5CA71B98E70B49E</vt:lpwstr>
  </property>
</Properties>
</file>